
<file path=[Content_Types].xml><?xml version="1.0" encoding="utf-8"?>
<Types xmlns="http://schemas.openxmlformats.org/package/2006/content-types">
  <Default ContentType="application/x-fontdata" Extension="fntdata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6858000" cx="12192000"/>
  <p:notesSz cx="6858000" cy="9144000"/>
  <p:embeddedFontLst>
    <p:embeddedFont>
      <p:font typeface="Libre Franklin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LibreFranklin-regular.fntdata"/><Relationship Id="rId21" Type="http://schemas.openxmlformats.org/officeDocument/2006/relationships/slide" Target="slides/slide17.xml"/><Relationship Id="rId24" Type="http://schemas.openxmlformats.org/officeDocument/2006/relationships/font" Target="fonts/LibreFranklin-italic.fntdata"/><Relationship Id="rId23" Type="http://schemas.openxmlformats.org/officeDocument/2006/relationships/font" Target="fonts/LibreFranklin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font" Target="fonts/LibreFranklin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NZ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otnetfiddle.net/" TargetMode="External"/><Relationship Id="rId3" Type="http://schemas.openxmlformats.org/officeDocument/2006/relationships/hyperlink" Target="https://repl.it/" TargetMode="External"/><Relationship Id="rId4" Type="http://schemas.openxmlformats.org/officeDocument/2006/relationships/hyperlink" Target="https://rextester.com/" TargetMode="Externa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2" name="Google Shape;172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/>
              <a:t>Note: this can be at the discretion of the teacher. You may wish to specify things like: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/>
              <a:t>All methods must have a comment.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/>
              <a:t>Your name and id number must be at the top of every program</a:t>
            </a:r>
            <a:endParaRPr/>
          </a:p>
        </p:txBody>
      </p:sp>
      <p:sp>
        <p:nvSpPr>
          <p:cNvPr id="173" name="Google Shape;173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8" name="Google Shape;198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/>
              <a:t>Suggestions for teachers: I like to create a bit of competition, I’ll either offer a lolly to the first 3 or 5 to complete the challenge. Or have them tick the challenges off on a wall chart.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/>
              <a:t>You could also create a collaborative environment and encourage a whole  group to complete the task, more competent students can then assist others.</a:t>
            </a:r>
            <a:endParaRPr/>
          </a:p>
        </p:txBody>
      </p:sp>
      <p:sp>
        <p:nvSpPr>
          <p:cNvPr id="199" name="Google Shape;199;p1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/>
              <a:t>All instructions will be shown using Visual Studio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/>
              <a:t>But online environments will work for simple things. Reading in files may be an issue, and prior testing is advised.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u="sng">
                <a:solidFill>
                  <a:schemeClr val="hlink"/>
                </a:solidFill>
                <a:hlinkClick r:id="rId2"/>
              </a:rPr>
              <a:t>https://dotnetfiddle.net/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u="sng">
                <a:solidFill>
                  <a:schemeClr val="hlink"/>
                </a:solidFill>
                <a:hlinkClick r:id="rId3"/>
              </a:rPr>
              <a:t>https://repl.it/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u="sng">
                <a:solidFill>
                  <a:schemeClr val="hlink"/>
                </a:solidFill>
                <a:hlinkClick r:id="rId4"/>
              </a:rPr>
              <a:t>https://rextester.com/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1" name="Google Shape;151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bg>
      <p:bgPr>
        <a:solidFill>
          <a:schemeClr val="l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1915128" y="1788454"/>
            <a:ext cx="8361229" cy="20982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Libre Franklin"/>
              <a:buNone/>
              <a:defRPr sz="7200" cap="none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2679906" y="3956279"/>
            <a:ext cx="6831673" cy="1086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  <a:defRPr sz="2300"/>
            </a:lvl1pPr>
            <a:lvl2pPr lvl="1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/>
            </a:lvl2pPr>
            <a:lvl3pPr lvl="2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/>
            </a:lvl3pPr>
            <a:lvl4pPr lvl="3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4pPr>
            <a:lvl5pPr lvl="4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5pPr>
            <a:lvl6pPr lvl="5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6pPr>
            <a:lvl7pPr lvl="6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7pPr>
            <a:lvl8pPr lvl="7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8pPr>
            <a:lvl9pPr lvl="8" algn="ctr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752858" y="6453386"/>
            <a:ext cx="1607944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2584054" y="6453386"/>
            <a:ext cx="7023377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9830683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grpSp>
        <p:nvGrpSpPr>
          <p:cNvPr id="22" name="Google Shape;22;p2"/>
          <p:cNvGrpSpPr/>
          <p:nvPr/>
        </p:nvGrpSpPr>
        <p:grpSpPr>
          <a:xfrm>
            <a:off x="752858" y="744469"/>
            <a:ext cx="10674116" cy="5349671"/>
            <a:chOff x="752858" y="744469"/>
            <a:chExt cx="10674116" cy="5349671"/>
          </a:xfrm>
        </p:grpSpPr>
        <p:sp>
          <p:nvSpPr>
            <p:cNvPr id="23" name="Google Shape;23;p2"/>
            <p:cNvSpPr/>
            <p:nvPr/>
          </p:nvSpPr>
          <p:spPr>
            <a:xfrm>
              <a:off x="8151962" y="1685652"/>
              <a:ext cx="3275013" cy="4408488"/>
            </a:xfrm>
            <a:custGeom>
              <a:rect b="b" l="l" r="r" t="t"/>
              <a:pathLst>
                <a:path extrusionOk="0" h="10000" w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</p:sp>
        <p:sp>
          <p:nvSpPr>
            <p:cNvPr id="24" name="Google Shape;24;p2"/>
            <p:cNvSpPr/>
            <p:nvPr/>
          </p:nvSpPr>
          <p:spPr>
            <a:xfrm rot="10800000">
              <a:off x="752858" y="744469"/>
              <a:ext cx="3275668" cy="4408488"/>
            </a:xfrm>
            <a:custGeom>
              <a:rect b="b" l="l" r="r" t="t"/>
              <a:pathLst>
                <a:path extrusionOk="0" h="10000" w="10002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1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1"/>
          <p:cNvSpPr txBox="1"/>
          <p:nvPr>
            <p:ph idx="1" type="body"/>
          </p:nvPr>
        </p:nvSpPr>
        <p:spPr>
          <a:xfrm rot="5400000">
            <a:off x="4386262" y="-719138"/>
            <a:ext cx="3571875" cy="96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indent="-3429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84" name="Google Shape;84;p11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1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1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/>
          <p:nvPr>
            <p:ph type="title"/>
          </p:nvPr>
        </p:nvSpPr>
        <p:spPr>
          <a:xfrm rot="5400000">
            <a:off x="7757822" y="2462895"/>
            <a:ext cx="5243244" cy="15657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2"/>
          <p:cNvSpPr txBox="1"/>
          <p:nvPr>
            <p:ph idx="1" type="body"/>
          </p:nvPr>
        </p:nvSpPr>
        <p:spPr>
          <a:xfrm rot="5400000">
            <a:off x="2839798" y="-844042"/>
            <a:ext cx="5243244" cy="81796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indent="-3429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90" name="Google Shape;90;p12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2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2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indent="-3429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showMasterSp="0" type="secHead">
  <p:cSld name="SECTION_HEADER">
    <p:bg>
      <p:bgPr>
        <a:solidFill>
          <a:schemeClr val="dk2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/>
          <p:nvPr>
            <p:ph type="title"/>
          </p:nvPr>
        </p:nvSpPr>
        <p:spPr>
          <a:xfrm>
            <a:off x="765025" y="1301360"/>
            <a:ext cx="9612971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200"/>
              <a:buFont typeface="Libre Franklin"/>
              <a:buNone/>
              <a:defRPr sz="7200" cap="none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" type="body"/>
          </p:nvPr>
        </p:nvSpPr>
        <p:spPr>
          <a:xfrm>
            <a:off x="765025" y="4216328"/>
            <a:ext cx="9612971" cy="1143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4" name="Google Shape;34;p4"/>
          <p:cNvSpPr txBox="1"/>
          <p:nvPr>
            <p:ph idx="10" type="dt"/>
          </p:nvPr>
        </p:nvSpPr>
        <p:spPr>
          <a:xfrm>
            <a:off x="738908" y="6453386"/>
            <a:ext cx="1622409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1" type="ftr"/>
          </p:nvPr>
        </p:nvSpPr>
        <p:spPr>
          <a:xfrm>
            <a:off x="2584312" y="6453386"/>
            <a:ext cx="7023377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2" type="sldNum"/>
          </p:nvPr>
        </p:nvSpPr>
        <p:spPr>
          <a:xfrm>
            <a:off x="9830683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sp>
        <p:nvSpPr>
          <p:cNvPr id="37" name="Google Shape;37;p4" title="Crop Mark"/>
          <p:cNvSpPr/>
          <p:nvPr/>
        </p:nvSpPr>
        <p:spPr>
          <a:xfrm>
            <a:off x="8151962" y="1685652"/>
            <a:ext cx="3275013" cy="4408488"/>
          </a:xfrm>
          <a:custGeom>
            <a:rect b="b" l="l" r="r" t="t"/>
            <a:pathLst>
              <a:path extrusionOk="0" h="5554" w="4125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1371600" y="2285999"/>
            <a:ext cx="4447786" cy="35814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indent="-355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6525403" y="2285999"/>
            <a:ext cx="4447786" cy="35814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indent="-355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" type="body"/>
          </p:nvPr>
        </p:nvSpPr>
        <p:spPr>
          <a:xfrm>
            <a:off x="1371600" y="2340864"/>
            <a:ext cx="4443984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b="0" sz="3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6"/>
          <p:cNvSpPr txBox="1"/>
          <p:nvPr>
            <p:ph idx="2" type="body"/>
          </p:nvPr>
        </p:nvSpPr>
        <p:spPr>
          <a:xfrm>
            <a:off x="1371600" y="3305207"/>
            <a:ext cx="4443984" cy="25621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indent="-355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3" type="body"/>
          </p:nvPr>
        </p:nvSpPr>
        <p:spPr>
          <a:xfrm>
            <a:off x="6525014" y="2340864"/>
            <a:ext cx="4443984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b="0" sz="3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6"/>
          <p:cNvSpPr txBox="1"/>
          <p:nvPr>
            <p:ph idx="4" type="body"/>
          </p:nvPr>
        </p:nvSpPr>
        <p:spPr>
          <a:xfrm>
            <a:off x="6525014" y="3305207"/>
            <a:ext cx="4443984" cy="25621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indent="-355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7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showMasterSp="0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9"/>
          <p:cNvSpPr txBox="1"/>
          <p:nvPr>
            <p:ph type="title"/>
          </p:nvPr>
        </p:nvSpPr>
        <p:spPr>
          <a:xfrm>
            <a:off x="723900" y="685800"/>
            <a:ext cx="3855720" cy="2157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ibre Franklin"/>
              <a:buNone/>
              <a:defRPr sz="48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" type="body"/>
          </p:nvPr>
        </p:nvSpPr>
        <p:spPr>
          <a:xfrm>
            <a:off x="6256020" y="685801"/>
            <a:ext cx="5212080" cy="5175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/>
            </a:lvl1pPr>
            <a:lvl2pPr indent="-355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/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 sz="1800"/>
            </a:lvl4pPr>
            <a:lvl5pPr indent="-3302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/>
            </a:lvl5pPr>
            <a:lvl6pPr indent="-3302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–"/>
              <a:defRPr sz="1600"/>
            </a:lvl6pPr>
            <a:lvl7pPr indent="-3302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/>
            </a:lvl7pPr>
            <a:lvl8pPr indent="-3302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–"/>
              <a:defRPr sz="1600"/>
            </a:lvl8pPr>
            <a:lvl9pPr indent="-3302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Char char="■"/>
              <a:defRPr sz="1600"/>
            </a:lvl9pPr>
          </a:lstStyle>
          <a:p/>
        </p:txBody>
      </p:sp>
      <p:sp>
        <p:nvSpPr>
          <p:cNvPr id="67" name="Google Shape;67;p9"/>
          <p:cNvSpPr txBox="1"/>
          <p:nvPr>
            <p:ph idx="2" type="body"/>
          </p:nvPr>
        </p:nvSpPr>
        <p:spPr>
          <a:xfrm>
            <a:off x="723900" y="2856344"/>
            <a:ext cx="3855720" cy="3011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4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8" name="Google Shape;68;p9"/>
          <p:cNvSpPr txBox="1"/>
          <p:nvPr>
            <p:ph idx="10" type="dt"/>
          </p:nvPr>
        </p:nvSpPr>
        <p:spPr>
          <a:xfrm>
            <a:off x="72390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1" type="ftr"/>
          </p:nvPr>
        </p:nvSpPr>
        <p:spPr>
          <a:xfrm>
            <a:off x="2205945" y="6453386"/>
            <a:ext cx="2373675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2" type="sldNum"/>
          </p:nvPr>
        </p:nvSpPr>
        <p:spPr>
          <a:xfrm>
            <a:off x="9883140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sp>
        <p:nvSpPr>
          <p:cNvPr id="71" name="Google Shape;71;p9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showMasterSp="0" type="picTx">
  <p:cSld name="PICTURE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0"/>
          <p:cNvSpPr txBox="1"/>
          <p:nvPr>
            <p:ph type="title"/>
          </p:nvPr>
        </p:nvSpPr>
        <p:spPr>
          <a:xfrm>
            <a:off x="723900" y="685800"/>
            <a:ext cx="3855720" cy="2157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ibre Franklin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0"/>
          <p:cNvSpPr/>
          <p:nvPr>
            <p:ph idx="2" type="pic"/>
          </p:nvPr>
        </p:nvSpPr>
        <p:spPr>
          <a:xfrm>
            <a:off x="5532120" y="0"/>
            <a:ext cx="6659880" cy="6857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1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1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1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1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2000"/>
              <a:buFont typeface="Libre Franklin"/>
              <a:buNone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76" name="Google Shape;76;p10"/>
          <p:cNvSpPr txBox="1"/>
          <p:nvPr>
            <p:ph idx="1" type="body"/>
          </p:nvPr>
        </p:nvSpPr>
        <p:spPr>
          <a:xfrm>
            <a:off x="723900" y="2855968"/>
            <a:ext cx="3855720" cy="30114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4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7" name="Google Shape;77;p10"/>
          <p:cNvSpPr txBox="1"/>
          <p:nvPr>
            <p:ph idx="10" type="dt"/>
          </p:nvPr>
        </p:nvSpPr>
        <p:spPr>
          <a:xfrm>
            <a:off x="72390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0"/>
          <p:cNvSpPr txBox="1"/>
          <p:nvPr>
            <p:ph idx="11" type="ftr"/>
          </p:nvPr>
        </p:nvSpPr>
        <p:spPr>
          <a:xfrm>
            <a:off x="2205945" y="6453386"/>
            <a:ext cx="2373675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0"/>
          <p:cNvSpPr txBox="1"/>
          <p:nvPr>
            <p:ph idx="12" type="sldNum"/>
          </p:nvPr>
        </p:nvSpPr>
        <p:spPr>
          <a:xfrm>
            <a:off x="9883140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sp>
        <p:nvSpPr>
          <p:cNvPr id="80" name="Google Shape;80;p10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 b="0" i="0" sz="4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Char char="■"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55600" lvl="1" marL="914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Char char="–"/>
              <a:defRPr b="0" i="1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342900" lvl="2" marL="1371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Franklin"/>
              <a:buChar char="■"/>
              <a:defRPr b="0" i="0" sz="18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342900" lvl="3" marL="18288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Franklin"/>
              <a:buChar char="–"/>
              <a:defRPr b="0" i="1" sz="18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330200" lvl="4" marL="22860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"/>
              <a:buChar char="■"/>
              <a:defRPr b="0" i="0" sz="16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330200" lvl="5" marL="27432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"/>
              <a:buChar char="–"/>
              <a:defRPr b="0" i="1" sz="16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317500" lvl="6" marL="3200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■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317500" lvl="7" marL="3657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–"/>
              <a:defRPr b="0" i="1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317500" lvl="8" marL="41148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Libre Franklin"/>
              <a:buChar char="■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sp>
        <p:nvSpPr>
          <p:cNvPr id="15" name="Google Shape;15;p1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docs.microsoft.com/en-us/dotnet/csharp/programming-guide/inside-a-program/coding-conventions" TargetMode="External"/><Relationship Id="rId4" Type="http://schemas.openxmlformats.org/officeDocument/2006/relationships/hyperlink" Target="https://www.dofactory.com/reference/csharp-coding-standards" TargetMode="External"/><Relationship Id="rId5" Type="http://schemas.openxmlformats.org/officeDocument/2006/relationships/hyperlink" Target="https://www.c-sharpcorner.com/UploadFile/8a67c0/C-Sharp-coding-standards-and-naming-conventio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"/>
          <p:cNvSpPr txBox="1"/>
          <p:nvPr>
            <p:ph type="ctrTitle"/>
          </p:nvPr>
        </p:nvSpPr>
        <p:spPr>
          <a:xfrm>
            <a:off x="1915128" y="1788454"/>
            <a:ext cx="8361229" cy="20982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Libre Franklin"/>
              <a:buNone/>
            </a:pPr>
            <a:r>
              <a:rPr lang="en-NZ"/>
              <a:t>INTRO TO C#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2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NZ"/>
              <a:t>C# Programming Conventions</a:t>
            </a:r>
            <a:endParaRPr/>
          </a:p>
        </p:txBody>
      </p:sp>
      <p:sp>
        <p:nvSpPr>
          <p:cNvPr id="161" name="Google Shape;161;p22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Naming: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NZ"/>
              <a:t>Class names and methods, use Pascal Case (upper letter at the start, and upper letter for every new word) eg: ClearScreen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NZ"/>
              <a:t>Class names have a verb, they are an action eg: DrawPlayer, MovePlayer etc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NZ"/>
              <a:t>Variables use camel Case ( lower letter at the start and upper letter for every new word) eg: redPlayerArm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NZ"/>
              <a:t>Use the word or abbreviation to describe the object</a:t>
            </a:r>
            <a:endParaRPr/>
          </a:p>
          <a:p>
            <a:pPr indent="-384047" lvl="2" marL="13716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</a:pPr>
            <a:r>
              <a:rPr lang="en-NZ"/>
              <a:t>button or btn		eg: btnStart</a:t>
            </a:r>
            <a:endParaRPr/>
          </a:p>
          <a:p>
            <a:pPr indent="-384047" lvl="2" marL="13716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</a:pPr>
            <a:r>
              <a:rPr lang="en-NZ"/>
              <a:t>form or frm		eg: formLevel1</a:t>
            </a:r>
            <a:endParaRPr/>
          </a:p>
          <a:p>
            <a:pPr indent="-384047" lvl="2" marL="13716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</a:pPr>
            <a:r>
              <a:rPr lang="en-NZ"/>
              <a:t>pictureBox or pic	eg: picPlayer</a:t>
            </a:r>
            <a:endParaRPr/>
          </a:p>
        </p:txBody>
      </p:sp>
      <p:pic>
        <p:nvPicPr>
          <p:cNvPr id="162" name="Google Shape;162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60552" y="5856811"/>
            <a:ext cx="5431448" cy="10011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3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NZ"/>
              <a:t>C# Programming Conventions</a:t>
            </a:r>
            <a:endParaRPr/>
          </a:p>
        </p:txBody>
      </p:sp>
      <p:sp>
        <p:nvSpPr>
          <p:cNvPr id="168" name="Google Shape;168;p23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Layout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NZ"/>
              <a:t>Line up curly brackets under each other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NZ"/>
              <a:t>Declare variables at the top of a method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NZ"/>
              <a:t>Declare static (public) variables at the very top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NZ"/>
              <a:t>Write one statement per line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NZ"/>
              <a:t>Indent code below methods, loops, conditions 1 tab stop (4 spaces)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NZ"/>
              <a:t>Leave a gap under methods</a:t>
            </a:r>
            <a:endParaRPr/>
          </a:p>
        </p:txBody>
      </p:sp>
      <p:pic>
        <p:nvPicPr>
          <p:cNvPr id="169" name="Google Shape;169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27960" y="5488781"/>
            <a:ext cx="4481082" cy="9858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4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NZ"/>
              <a:t>C# Programming Conventions</a:t>
            </a:r>
            <a:endParaRPr/>
          </a:p>
        </p:txBody>
      </p:sp>
      <p:sp>
        <p:nvSpPr>
          <p:cNvPr id="176" name="Google Shape;176;p24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Commenting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NZ"/>
              <a:t>Place comment on a separate line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NZ"/>
              <a:t>Begin comment with a capital letter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NZ"/>
              <a:t>Insert a space between the // and the start of the comment eg: // Make the …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NZ"/>
              <a:t>Should be used to explain the code below the comment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NZ"/>
              <a:t>Can be used to explain what something does and why</a:t>
            </a:r>
            <a:endParaRPr/>
          </a:p>
        </p:txBody>
      </p:sp>
      <p:pic>
        <p:nvPicPr>
          <p:cNvPr id="177" name="Google Shape;177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11815" y="5287512"/>
            <a:ext cx="5310554" cy="1159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5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NZ"/>
              <a:t>Variables</a:t>
            </a:r>
            <a:endParaRPr/>
          </a:p>
        </p:txBody>
      </p:sp>
      <p:sp>
        <p:nvSpPr>
          <p:cNvPr id="183" name="Google Shape;183;p25"/>
          <p:cNvSpPr txBox="1"/>
          <p:nvPr>
            <p:ph idx="1" type="body"/>
          </p:nvPr>
        </p:nvSpPr>
        <p:spPr>
          <a:xfrm>
            <a:off x="1371600" y="21717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Variables are names given to identify an allocated piece of data. 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The data can be changed and retrieved in your program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In c# variables have to be declared (set up)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Variables also have to be a specific data type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Using the correct variable type is like allocating the right parking space of vehicles</a:t>
            </a:r>
            <a:endParaRPr/>
          </a:p>
          <a:p>
            <a:pPr indent="0" lvl="0" marL="0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6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NZ"/>
              <a:t>Variables</a:t>
            </a:r>
            <a:endParaRPr/>
          </a:p>
        </p:txBody>
      </p:sp>
      <p:sp>
        <p:nvSpPr>
          <p:cNvPr id="189" name="Google Shape;189;p26"/>
          <p:cNvSpPr txBox="1"/>
          <p:nvPr>
            <p:ph idx="1" type="body"/>
          </p:nvPr>
        </p:nvSpPr>
        <p:spPr>
          <a:xfrm>
            <a:off x="1371600" y="2286000"/>
            <a:ext cx="9601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Examples of most commonly used data types are: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NZ"/>
              <a:t>int	integer or a number with no decimals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NZ"/>
              <a:t>double	a number which can have a decimal component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NZ"/>
              <a:t>bool	boolean or only </a:t>
            </a:r>
            <a:r>
              <a:rPr b="1" lang="en-NZ"/>
              <a:t>true</a:t>
            </a:r>
            <a:r>
              <a:rPr lang="en-NZ"/>
              <a:t> or </a:t>
            </a:r>
            <a:r>
              <a:rPr b="1" lang="en-NZ"/>
              <a:t>false</a:t>
            </a:r>
            <a:r>
              <a:rPr lang="en-NZ"/>
              <a:t> values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NZ"/>
              <a:t>char	character which is any character typed on a keyboard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NZ"/>
              <a:t>String	a series of characters usually given within quotes “”</a:t>
            </a:r>
            <a:endParaRPr/>
          </a:p>
          <a:p>
            <a:pPr indent="-257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Variables are declared by using the key word (above) and provided a name. They can be given a value when declared or later in the program eg:</a:t>
            </a:r>
            <a:endParaRPr/>
          </a:p>
          <a:p>
            <a:pPr indent="0" lvl="0" marL="0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en-NZ"/>
              <a:t>int x;		OR 	int x = 34;</a:t>
            </a:r>
            <a:endParaRPr/>
          </a:p>
          <a:p>
            <a:pPr indent="0" lvl="0" marL="0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en-NZ"/>
              <a:t>String name;	OR 	String name = “Jane”;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7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NZ"/>
              <a:t>Writing data to the screen</a:t>
            </a:r>
            <a:endParaRPr/>
          </a:p>
        </p:txBody>
      </p:sp>
      <p:sp>
        <p:nvSpPr>
          <p:cNvPr id="195" name="Google Shape;195;p27"/>
          <p:cNvSpPr txBox="1"/>
          <p:nvPr>
            <p:ph idx="1" type="body"/>
          </p:nvPr>
        </p:nvSpPr>
        <p:spPr>
          <a:xfrm>
            <a:off x="1371600" y="2286000"/>
            <a:ext cx="9601200" cy="44489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Use </a:t>
            </a:r>
            <a:r>
              <a:rPr b="1" lang="en-NZ"/>
              <a:t>Console.WriteLine() </a:t>
            </a:r>
            <a:r>
              <a:rPr lang="en-NZ"/>
              <a:t>or </a:t>
            </a:r>
            <a:r>
              <a:rPr b="1" lang="en-NZ"/>
              <a:t>Console.Write()</a:t>
            </a:r>
            <a:endParaRPr/>
          </a:p>
          <a:p>
            <a:pPr indent="-257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 b="1"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What is the difference?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Yes:	WriteLine adds a carriage return to the end of the output (ie: a new line)</a:t>
            </a:r>
            <a:endParaRPr/>
          </a:p>
          <a:p>
            <a:pPr indent="-257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In the brackets you specify the output, this can be a mix of variables or string text in quotes.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Eg: Console.WriteLine(“This is the start of the output.”);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Console.WriteLine(“My name is “ + name);</a:t>
            </a:r>
            <a:endParaRPr/>
          </a:p>
          <a:p>
            <a:pPr indent="0" lvl="0" marL="0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en-NZ"/>
              <a:t>Using a + in between string text and a variable is called </a:t>
            </a:r>
            <a:r>
              <a:rPr b="1" lang="en-NZ"/>
              <a:t>concatenation</a:t>
            </a:r>
            <a:r>
              <a:rPr lang="en-NZ"/>
              <a:t>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8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NZ"/>
              <a:t>Challenge #1</a:t>
            </a:r>
            <a:endParaRPr/>
          </a:p>
        </p:txBody>
      </p:sp>
      <p:sp>
        <p:nvSpPr>
          <p:cNvPr id="202" name="Google Shape;202;p28"/>
          <p:cNvSpPr txBox="1"/>
          <p:nvPr>
            <p:ph idx="1" type="body"/>
          </p:nvPr>
        </p:nvSpPr>
        <p:spPr>
          <a:xfrm>
            <a:off x="1371600" y="1600200"/>
            <a:ext cx="5550877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Create a program which introduces yourself to the person running your program. 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Create variables to store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NZ"/>
              <a:t>Your name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NZ"/>
              <a:t>Age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NZ"/>
              <a:t>Favourite food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NZ"/>
              <a:t>Number of people who live in your house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NZ"/>
              <a:t>Which suburb you live in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Tell a story to the user (use extra Writeline() commands to put in extra spaces)</a:t>
            </a:r>
            <a:endParaRPr/>
          </a:p>
        </p:txBody>
      </p:sp>
      <p:sp>
        <p:nvSpPr>
          <p:cNvPr id="203" name="Google Shape;203;p28"/>
          <p:cNvSpPr txBox="1"/>
          <p:nvPr/>
        </p:nvSpPr>
        <p:spPr>
          <a:xfrm>
            <a:off x="6922477" y="4255476"/>
            <a:ext cx="4941277" cy="242667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</a:pPr>
            <a:r>
              <a:rPr lang="en-NZ" sz="20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“Have you” check list:</a:t>
            </a:r>
            <a:endParaRPr/>
          </a:p>
          <a:p>
            <a:pPr indent="-384048" lvl="0" marL="384048" marR="0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Noto Sans Symbols"/>
              <a:buChar char="❑"/>
            </a:pPr>
            <a:r>
              <a:rPr lang="en-NZ" sz="20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Used good variable names</a:t>
            </a:r>
            <a:endParaRPr/>
          </a:p>
          <a:p>
            <a:pPr indent="-384048" lvl="0" marL="384048" marR="0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Noto Sans Symbols"/>
              <a:buChar char="❑"/>
            </a:pPr>
            <a:r>
              <a:rPr lang="en-NZ" sz="20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Used correct data types</a:t>
            </a:r>
            <a:endParaRPr/>
          </a:p>
          <a:p>
            <a:pPr indent="-384048" lvl="0" marL="384048" marR="0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Noto Sans Symbols"/>
              <a:buChar char="❑"/>
            </a:pPr>
            <a:r>
              <a:rPr lang="en-NZ" sz="20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Commented your code</a:t>
            </a:r>
            <a:endParaRPr/>
          </a:p>
          <a:p>
            <a:pPr indent="-384048" lvl="0" marL="384048" marR="0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Noto Sans Symbols"/>
              <a:buChar char="❑"/>
            </a:pPr>
            <a:r>
              <a:rPr lang="en-NZ" sz="20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Added the correct spacing in your output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9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NZ"/>
              <a:t>Challenge 1 Example</a:t>
            </a:r>
            <a:endParaRPr/>
          </a:p>
        </p:txBody>
      </p:sp>
      <p:sp>
        <p:nvSpPr>
          <p:cNvPr id="209" name="Google Shape;209;p29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7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</p:txBody>
      </p:sp>
      <p:pic>
        <p:nvPicPr>
          <p:cNvPr id="210" name="Google Shape;210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3462" y="1571625"/>
            <a:ext cx="10869124" cy="4530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4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NZ"/>
              <a:t>History of C#</a:t>
            </a:r>
            <a:endParaRPr/>
          </a:p>
        </p:txBody>
      </p:sp>
      <p:sp>
        <p:nvSpPr>
          <p:cNvPr id="103" name="Google Shape;103;p14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C# was released in 2000 by a team led by Anders Hejlsberg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Designed by Microsoft to be a more complex language than Visual Basic but an easier language than C++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It fits within the .NET framework which allows you to use all the functionality of an operating system without having to code it. Eg: setting colours, sending emails, drawing functions etc.</a:t>
            </a:r>
            <a:endParaRPr/>
          </a:p>
          <a:p>
            <a:pPr indent="-257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</p:txBody>
      </p:sp>
      <p:pic>
        <p:nvPicPr>
          <p:cNvPr descr="Image result for c#" id="104" name="Google Shape;104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40251" y="189034"/>
            <a:ext cx="2479432" cy="24794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5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NZ"/>
              <a:t>Where is C# used?</a:t>
            </a:r>
            <a:endParaRPr/>
          </a:p>
        </p:txBody>
      </p:sp>
      <p:sp>
        <p:nvSpPr>
          <p:cNvPr id="110" name="Google Shape;110;p15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C# is widely used in development companies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It was first used to mainly create desktop applications, but can now also be used to create Web and mobile applications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It is widely used with Unity (Game development Engine) and Xamarin (Mobile development)</a:t>
            </a:r>
            <a:endParaRPr/>
          </a:p>
          <a:p>
            <a:pPr indent="-257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NZ"/>
              <a:t>Development Environment</a:t>
            </a:r>
            <a:endParaRPr/>
          </a:p>
        </p:txBody>
      </p:sp>
      <p:sp>
        <p:nvSpPr>
          <p:cNvPr id="117" name="Google Shape;117;p16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The Microsoft tool for developing in C# is Visual Studio. The community edition is free when you sign up with Microsoft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Visual studio includes different languages such as Visual Basic and Java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Visual studio allows you to create different types of “Projects” such as: programs with forms or programs which are based in the console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There are other online environments which will allow you to run and test code, these are useful if you are using a non-windows operating system such as IOS.</a:t>
            </a:r>
            <a:endParaRPr/>
          </a:p>
        </p:txBody>
      </p:sp>
      <p:pic>
        <p:nvPicPr>
          <p:cNvPr id="118" name="Google Shape;11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653954" y="0"/>
            <a:ext cx="1799492" cy="1812438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6"/>
          <p:cNvSpPr txBox="1"/>
          <p:nvPr/>
        </p:nvSpPr>
        <p:spPr>
          <a:xfrm>
            <a:off x="9342951" y="1802368"/>
            <a:ext cx="242149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Microsoft Visual Studio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NZ"/>
              <a:t>TASK: </a:t>
            </a:r>
            <a:br>
              <a:rPr lang="en-NZ"/>
            </a:br>
            <a:r>
              <a:rPr lang="en-NZ"/>
              <a:t>Your first program</a:t>
            </a:r>
            <a:endParaRPr/>
          </a:p>
        </p:txBody>
      </p:sp>
      <p:sp>
        <p:nvSpPr>
          <p:cNvPr id="125" name="Google Shape;125;p17"/>
          <p:cNvSpPr txBox="1"/>
          <p:nvPr>
            <p:ph idx="1" type="body"/>
          </p:nvPr>
        </p:nvSpPr>
        <p:spPr>
          <a:xfrm>
            <a:off x="1371600" y="3623060"/>
            <a:ext cx="6928338" cy="3023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Open Visual Studio and create a project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Choose C# - WINDOWS – CONSOLE APPLICATION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Change the Name of your project to “MyFirstProgram”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Change the Location to somewhere of your choice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CLICK OK</a:t>
            </a:r>
            <a:endParaRPr/>
          </a:p>
        </p:txBody>
      </p:sp>
      <p:pic>
        <p:nvPicPr>
          <p:cNvPr id="126" name="Google Shape;126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62784" y="0"/>
            <a:ext cx="5929216" cy="362306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7"/>
          <p:cNvSpPr txBox="1"/>
          <p:nvPr/>
        </p:nvSpPr>
        <p:spPr>
          <a:xfrm>
            <a:off x="7332784" y="5446656"/>
            <a:ext cx="4591963" cy="1200329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Naming your programs checklist: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en-NZ" sz="1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Is it a name which describes the program?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en-NZ" sz="1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Is it short?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en-NZ" sz="1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Does it have no spaces?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/>
          <p:nvPr>
            <p:ph type="title"/>
          </p:nvPr>
        </p:nvSpPr>
        <p:spPr>
          <a:xfrm>
            <a:off x="1371600" y="567912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NZ"/>
              <a:t>Task:</a:t>
            </a:r>
            <a:br>
              <a:rPr lang="en-NZ"/>
            </a:br>
            <a:r>
              <a:rPr lang="en-NZ"/>
              <a:t>Your first program</a:t>
            </a:r>
            <a:endParaRPr/>
          </a:p>
        </p:txBody>
      </p:sp>
      <p:sp>
        <p:nvSpPr>
          <p:cNvPr id="133" name="Google Shape;133;p18"/>
          <p:cNvSpPr txBox="1"/>
          <p:nvPr>
            <p:ph idx="1" type="body"/>
          </p:nvPr>
        </p:nvSpPr>
        <p:spPr>
          <a:xfrm>
            <a:off x="1371600" y="1758462"/>
            <a:ext cx="5944886" cy="49236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You should see something similar to the image on the right -&gt;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You can see three sets of Braces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In between the middle set you are going to type the following:</a:t>
            </a:r>
            <a:endParaRPr/>
          </a:p>
          <a:p>
            <a:pPr indent="-257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  <a:p>
            <a:pPr indent="-257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  <a:p>
            <a:pPr indent="-257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Console.writeline will print whatever is in the round brackets into the console (Screen)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Console.Read() makes the computer wait for some input before continuing</a:t>
            </a:r>
            <a:endParaRPr/>
          </a:p>
        </p:txBody>
      </p:sp>
      <p:sp>
        <p:nvSpPr>
          <p:cNvPr id="134" name="Google Shape;134;p18"/>
          <p:cNvSpPr txBox="1"/>
          <p:nvPr/>
        </p:nvSpPr>
        <p:spPr>
          <a:xfrm>
            <a:off x="2016547" y="3835062"/>
            <a:ext cx="4654992" cy="83099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2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Console.WriteLine(“Hello, World!”);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2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Console.Read()</a:t>
            </a:r>
            <a:endParaRPr/>
          </a:p>
        </p:txBody>
      </p:sp>
      <p:pic>
        <p:nvPicPr>
          <p:cNvPr id="135" name="Google Shape;135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16486" y="58300"/>
            <a:ext cx="4875514" cy="3564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8"/>
          <p:cNvPicPr preferRelativeResize="0"/>
          <p:nvPr/>
        </p:nvPicPr>
        <p:blipFill rotWithShape="1">
          <a:blip r:embed="rId4">
            <a:alphaModFix/>
          </a:blip>
          <a:srcRect b="62460" l="0" r="69027" t="0"/>
          <a:stretch/>
        </p:blipFill>
        <p:spPr>
          <a:xfrm>
            <a:off x="7316486" y="3707424"/>
            <a:ext cx="4881610" cy="30943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9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NZ"/>
              <a:t>What do the words mean?</a:t>
            </a:r>
            <a:endParaRPr/>
          </a:p>
        </p:txBody>
      </p:sp>
      <p:sp>
        <p:nvSpPr>
          <p:cNvPr id="142" name="Google Shape;142;p19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b="1" lang="en-NZ"/>
              <a:t>public - </a:t>
            </a:r>
            <a:r>
              <a:rPr lang="en-NZ"/>
              <a:t>any other class can access this method 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b="1" lang="en-NZ"/>
              <a:t>static - </a:t>
            </a:r>
            <a:r>
              <a:rPr lang="en-NZ"/>
              <a:t>exists as part of a class object (</a:t>
            </a:r>
            <a:r>
              <a:rPr i="1" lang="en-NZ"/>
              <a:t>in general our variables &amp; methods will always be static</a:t>
            </a:r>
            <a:r>
              <a:rPr lang="en-NZ"/>
              <a:t>) 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b="1" lang="en-NZ"/>
              <a:t>void - </a:t>
            </a:r>
            <a:r>
              <a:rPr lang="en-NZ"/>
              <a:t>does not return a value (</a:t>
            </a:r>
            <a:r>
              <a:rPr i="1" lang="en-NZ"/>
              <a:t>generally all methods are either void or return a value</a:t>
            </a:r>
            <a:r>
              <a:rPr lang="en-NZ"/>
              <a:t>) 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b="1" lang="en-NZ"/>
              <a:t>String[]args </a:t>
            </a:r>
            <a:r>
              <a:rPr lang="en-NZ"/>
              <a:t>- describes the optional input to the main method in a command line environment 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b="1" lang="en-NZ"/>
              <a:t>Main </a:t>
            </a:r>
            <a:r>
              <a:rPr lang="en-NZ"/>
              <a:t>- statements of the program should be written between the braces of the Main method.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0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NZ"/>
              <a:t>Why write console programs?</a:t>
            </a:r>
            <a:endParaRPr/>
          </a:p>
        </p:txBody>
      </p:sp>
      <p:sp>
        <p:nvSpPr>
          <p:cNvPr id="148" name="Google Shape;148;p20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Console programs are a quick way to create programs! You don’t let interfaces and special buttons etc get in your way.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They are often used in programming competitions or programs which are going to be run by the developer to process data.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1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NZ"/>
              <a:t>C# Programming Conventions</a:t>
            </a:r>
            <a:endParaRPr/>
          </a:p>
        </p:txBody>
      </p:sp>
      <p:sp>
        <p:nvSpPr>
          <p:cNvPr id="155" name="Google Shape;155;p21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Programming conventions are important to create a standard in programs.</a:t>
            </a:r>
            <a:endParaRPr/>
          </a:p>
          <a:p>
            <a:pPr indent="-384048" lvl="0" marL="384048" rtl="0" algn="l">
              <a:lnSpc>
                <a:spcPct val="8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They make it easier for others to view and edit your code</a:t>
            </a:r>
            <a:endParaRPr/>
          </a:p>
          <a:p>
            <a:pPr indent="-384048" lvl="0" marL="384048" rtl="0" algn="l">
              <a:lnSpc>
                <a:spcPct val="8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The following are a few good conventions to follow, refer to the links for more detail:</a:t>
            </a:r>
            <a:endParaRPr/>
          </a:p>
          <a:p>
            <a:pPr indent="0" lvl="0" marL="0" rtl="0" algn="l">
              <a:lnSpc>
                <a:spcPct val="8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en-NZ"/>
              <a:t>References:</a:t>
            </a:r>
            <a:endParaRPr/>
          </a:p>
          <a:p>
            <a:pPr indent="-384048" lvl="0" marL="384048" rtl="0" algn="l">
              <a:lnSpc>
                <a:spcPct val="8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 u="sng">
                <a:solidFill>
                  <a:schemeClr val="hlink"/>
                </a:solidFill>
                <a:hlinkClick r:id="rId3"/>
              </a:rPr>
              <a:t>https://docs.microsoft.com/en-us/dotnet/csharp/programming-guide/inside-a-program/coding-conventions</a:t>
            </a:r>
            <a:endParaRPr/>
          </a:p>
          <a:p>
            <a:pPr indent="-384048" lvl="0" marL="384048" rtl="0" algn="l">
              <a:lnSpc>
                <a:spcPct val="8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 u="sng">
                <a:solidFill>
                  <a:schemeClr val="hlink"/>
                </a:solidFill>
                <a:hlinkClick r:id="rId4"/>
              </a:rPr>
              <a:t>https://www.dofactory.com/reference/csharp-coding-standards</a:t>
            </a:r>
            <a:endParaRPr/>
          </a:p>
          <a:p>
            <a:pPr indent="-384048" lvl="0" marL="384048" rtl="0" algn="l">
              <a:lnSpc>
                <a:spcPct val="8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 u="sng">
                <a:solidFill>
                  <a:schemeClr val="hlink"/>
                </a:solidFill>
                <a:hlinkClick r:id="rId5"/>
              </a:rPr>
              <a:t>https://www.c-sharpcorner.com/UploadFile/8a67c0/C-Sharp-coding-standards-and-naming-conventions/</a:t>
            </a:r>
            <a:endParaRPr/>
          </a:p>
          <a:p>
            <a:pPr indent="-257048" lvl="0" marL="384048" rtl="0" algn="l">
              <a:lnSpc>
                <a:spcPct val="8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  <a:p>
            <a:pPr indent="0" lvl="1" marL="530352" rtl="0" algn="l">
              <a:lnSpc>
                <a:spcPct val="8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rop">
  <a:themeElements>
    <a:clrScheme name="Crop">
      <a:dk1>
        <a:srgbClr val="000000"/>
      </a:dk1>
      <a:lt1>
        <a:srgbClr val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