
<file path=[Content_Types].xml><?xml version="1.0" encoding="utf-8"?>
<Types xmlns="http://schemas.openxmlformats.org/package/2006/content-types">
  <Default ContentType="application/x-fontdata" Extension="fntdata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embeddedFontLst>
    <p:embeddedFont>
      <p:font typeface="Libre Franklin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LibreFranklin-regular.fntdata"/><Relationship Id="rId21" Type="http://schemas.openxmlformats.org/officeDocument/2006/relationships/slide" Target="slides/slide17.xml"/><Relationship Id="rId24" Type="http://schemas.openxmlformats.org/officeDocument/2006/relationships/font" Target="fonts/LibreFranklin-italic.fntdata"/><Relationship Id="rId23" Type="http://schemas.openxmlformats.org/officeDocument/2006/relationships/font" Target="fonts/LibreFranklin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font" Target="fonts/LibreFranklin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NZ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otnetfiddle.net/" TargetMode="External"/><Relationship Id="rId3" Type="http://schemas.openxmlformats.org/officeDocument/2006/relationships/hyperlink" Target="https://repl.it/" TargetMode="External"/><Relationship Id="rId4" Type="http://schemas.openxmlformats.org/officeDocument/2006/relationships/hyperlink" Target="https://rextester.com/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Note: this can be at the discretion of the teacher. You may wish to specify things like: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All methods must have a comment.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Your name and id number must be at the top of every program</a:t>
            </a:r>
            <a:endParaRPr/>
          </a:p>
        </p:txBody>
      </p:sp>
      <p:sp>
        <p:nvSpPr>
          <p:cNvPr id="173" name="Google Shape;17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Suggestions for teachers: I like to create a bit of competition, I’ll either offer a lolly to the first 3 or 5 to complete the challenge. Or have them tick the challenges off on a wall chart.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You could also create a collaborative environment and encourage a whole  group to complete the task, more competent students can then assist others.</a:t>
            </a:r>
            <a:endParaRPr/>
          </a:p>
        </p:txBody>
      </p:sp>
      <p:sp>
        <p:nvSpPr>
          <p:cNvPr id="199" name="Google Shape;19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All instructions will be shown using Visual Studio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/>
              <a:t>But online environments will work for simple things. Reading in files may be an issue, and prior testing is advised.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u="sng">
                <a:solidFill>
                  <a:schemeClr val="hlink"/>
                </a:solidFill>
                <a:hlinkClick r:id="rId2"/>
              </a:rPr>
              <a:t>https://dotnetfiddle.net/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u="sng">
                <a:solidFill>
                  <a:schemeClr val="hlink"/>
                </a:solidFill>
                <a:hlinkClick r:id="rId3"/>
              </a:rPr>
              <a:t>https://repl.it/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u="sng">
                <a:solidFill>
                  <a:schemeClr val="hlink"/>
                </a:solidFill>
                <a:hlinkClick r:id="rId4"/>
              </a:rPr>
              <a:t>https://rextester.com/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bg>
      <p:bgPr>
        <a:solidFill>
          <a:schemeClr val="lt2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  <a:defRPr sz="7200" cap="none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752858" y="744469"/>
            <a:ext cx="10674116" cy="5349671"/>
            <a:chOff x="752858" y="744469"/>
            <a:chExt cx="10674116" cy="5349671"/>
          </a:xfrm>
        </p:grpSpPr>
        <p:sp>
          <p:nvSpPr>
            <p:cNvPr id="23" name="Google Shape;23;p2"/>
            <p:cNvSpPr/>
            <p:nvPr/>
          </p:nvSpPr>
          <p:spPr>
            <a:xfrm>
              <a:off x="8151962" y="1685652"/>
              <a:ext cx="3275013" cy="4408488"/>
            </a:xfrm>
            <a:custGeom>
              <a:rect b="b" l="l" r="r" t="t"/>
              <a:pathLst>
                <a:path extrusionOk="0"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rect b="b" l="l" r="r" t="t"/>
              <a:pathLst>
                <a:path extrusionOk="0"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 rot="5400000">
            <a:off x="4386262" y="-719138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" type="body"/>
          </p:nvPr>
        </p:nvSpPr>
        <p:spPr>
          <a:xfrm rot="5400000">
            <a:off x="2839798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Libre Franklin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  <p:sp>
        <p:nvSpPr>
          <p:cNvPr id="37" name="Google Shape;37;p4" title="Crop Mark"/>
          <p:cNvSpPr/>
          <p:nvPr/>
        </p:nvSpPr>
        <p:spPr>
          <a:xfrm>
            <a:off x="8151962" y="1685652"/>
            <a:ext cx="3275013" cy="4408488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showMasterSp="0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9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" type="body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indent="-3302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indent="-3302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indent="-3302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indent="-3302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/>
        </p:txBody>
      </p:sp>
      <p:sp>
        <p:nvSpPr>
          <p:cNvPr id="67" name="Google Shape;67;p9"/>
          <p:cNvSpPr txBox="1"/>
          <p:nvPr>
            <p:ph idx="2" type="body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  <p:sp>
        <p:nvSpPr>
          <p:cNvPr id="71" name="Google Shape;71;p9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showMasterSp="0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0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/>
          <p:nvPr>
            <p:ph idx="2" type="pic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2000"/>
              <a:buFont typeface="Libre Franklin"/>
              <a:buNone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" type="body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10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  <p:sp>
        <p:nvSpPr>
          <p:cNvPr id="80" name="Google Shape;80;p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56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b="0" i="1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302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  <p:sp>
        <p:nvSpPr>
          <p:cNvPr id="15" name="Google Shape;15;p1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ocs.microsoft.com/en-us/dotnet/csharp/programming-guide/inside-a-program/coding-conventions" TargetMode="External"/><Relationship Id="rId4" Type="http://schemas.openxmlformats.org/officeDocument/2006/relationships/hyperlink" Target="https://www.dofactory.com/reference/csharp-coding-standards" TargetMode="External"/><Relationship Id="rId5" Type="http://schemas.openxmlformats.org/officeDocument/2006/relationships/hyperlink" Target="https://www.c-sharpcorner.com/UploadFile/8a67c0/C-Sharp-coding-standards-and-naming-conven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/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</a:pPr>
            <a:r>
              <a:rPr lang="en-NZ"/>
              <a:t>INTRO TO C#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C# Programming Conventions</a:t>
            </a:r>
            <a:endParaRPr/>
          </a:p>
        </p:txBody>
      </p:sp>
      <p:sp>
        <p:nvSpPr>
          <p:cNvPr id="161" name="Google Shape;161;p22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Naming: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Class names and methods, use Pascal Case (upper letter at the start, and upper letter for every new word) eg: ClearScreen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Class names have a verb, they are an action eg: DrawPlayer, MovePlayer etc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Variables use camel Case ( lower letter at the start and upper letter for every new word) eg: redPlayerArm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Use the word or abbreviation to describe the object</a:t>
            </a:r>
            <a:endParaRPr/>
          </a:p>
          <a:p>
            <a:pPr indent="-384047" lvl="2" marL="13716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</a:pPr>
            <a:r>
              <a:rPr lang="en-NZ"/>
              <a:t>button or btn		eg: btnStart</a:t>
            </a:r>
            <a:endParaRPr/>
          </a:p>
          <a:p>
            <a:pPr indent="-384047" lvl="2" marL="13716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</a:pPr>
            <a:r>
              <a:rPr lang="en-NZ"/>
              <a:t>form or frm		eg: formLevel1</a:t>
            </a:r>
            <a:endParaRPr/>
          </a:p>
          <a:p>
            <a:pPr indent="-384047" lvl="2" marL="13716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</a:pPr>
            <a:r>
              <a:rPr lang="en-NZ"/>
              <a:t>pictureBox or pic	eg: picPlayer</a:t>
            </a:r>
            <a:endParaRPr/>
          </a:p>
        </p:txBody>
      </p:sp>
      <p:pic>
        <p:nvPicPr>
          <p:cNvPr id="162" name="Google Shape;16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0552" y="5856811"/>
            <a:ext cx="5431448" cy="10011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C# Programming Conventions</a:t>
            </a:r>
            <a:endParaRPr/>
          </a:p>
        </p:txBody>
      </p:sp>
      <p:sp>
        <p:nvSpPr>
          <p:cNvPr id="168" name="Google Shape;168;p23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Layout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Line up curly brackets under each other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Declare variables at the top of a method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Declare static (public) variables at the very top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Write one statement per line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Indent code below methods, loops, conditions 1 tab stop (4 spaces)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Leave a gap under methods</a:t>
            </a:r>
            <a:endParaRPr/>
          </a:p>
        </p:txBody>
      </p:sp>
      <p:pic>
        <p:nvPicPr>
          <p:cNvPr id="169" name="Google Shape;16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27960" y="5488781"/>
            <a:ext cx="4481082" cy="985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4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C# Programming Conventions</a:t>
            </a:r>
            <a:endParaRPr/>
          </a:p>
        </p:txBody>
      </p:sp>
      <p:sp>
        <p:nvSpPr>
          <p:cNvPr id="176" name="Google Shape;176;p24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Commenting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Place comment on a separate line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Begin comment with a capital letter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Insert a space between the // and the start of the comment eg: // Make the …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Should be used to explain the code below the comment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Can be used to explain what something does and why</a:t>
            </a:r>
            <a:endParaRPr/>
          </a:p>
        </p:txBody>
      </p:sp>
      <p:pic>
        <p:nvPicPr>
          <p:cNvPr id="177" name="Google Shape;17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1815" y="5287512"/>
            <a:ext cx="5310554" cy="1159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Variables</a:t>
            </a:r>
            <a:endParaRPr/>
          </a:p>
        </p:txBody>
      </p:sp>
      <p:sp>
        <p:nvSpPr>
          <p:cNvPr id="183" name="Google Shape;183;p25"/>
          <p:cNvSpPr txBox="1"/>
          <p:nvPr>
            <p:ph idx="1" type="body"/>
          </p:nvPr>
        </p:nvSpPr>
        <p:spPr>
          <a:xfrm>
            <a:off x="1371600" y="21717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Variables are names given to identify an allocated piece of data.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 data can be changed and retrieved in your program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In c# variables have to be declared (set up)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Variables also have to be a specific data type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Using the correct variable type is like allocating the right parking space of vehicles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Variables</a:t>
            </a:r>
            <a:endParaRPr/>
          </a:p>
        </p:txBody>
      </p:sp>
      <p:sp>
        <p:nvSpPr>
          <p:cNvPr id="189" name="Google Shape;189;p26"/>
          <p:cNvSpPr txBox="1"/>
          <p:nvPr>
            <p:ph idx="1" type="body"/>
          </p:nvPr>
        </p:nvSpPr>
        <p:spPr>
          <a:xfrm>
            <a:off x="1371600" y="2286000"/>
            <a:ext cx="9601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Examples of most commonly used data types are: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int	integer or a number with no decimals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double	a number which can have a decimal component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bool	boolean or only </a:t>
            </a:r>
            <a:r>
              <a:rPr b="1" lang="en-NZ"/>
              <a:t>true</a:t>
            </a:r>
            <a:r>
              <a:rPr lang="en-NZ"/>
              <a:t> or </a:t>
            </a:r>
            <a:r>
              <a:rPr b="1" lang="en-NZ"/>
              <a:t>false</a:t>
            </a:r>
            <a:r>
              <a:rPr lang="en-NZ"/>
              <a:t> values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char	character which is any character typed on a keyboard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String	a series of characters usually given within quotes “”</a:t>
            </a:r>
            <a:endParaRPr/>
          </a:p>
          <a:p>
            <a:pPr indent="-257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Variables are declared by using the key word (above) and provided a name. They can be given a value when declared or later in the program eg: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NZ"/>
              <a:t>int x;		OR 	int x = 34;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NZ"/>
              <a:t>String name;	OR 	String name = “Jane”;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Writing data to the screen</a:t>
            </a:r>
            <a:endParaRPr/>
          </a:p>
        </p:txBody>
      </p:sp>
      <p:sp>
        <p:nvSpPr>
          <p:cNvPr id="195" name="Google Shape;195;p27"/>
          <p:cNvSpPr txBox="1"/>
          <p:nvPr>
            <p:ph idx="1" type="body"/>
          </p:nvPr>
        </p:nvSpPr>
        <p:spPr>
          <a:xfrm>
            <a:off x="1371600" y="2286000"/>
            <a:ext cx="9601200" cy="44489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Use </a:t>
            </a:r>
            <a:r>
              <a:rPr b="1" lang="en-NZ"/>
              <a:t>Console.WriteLine() </a:t>
            </a:r>
            <a:r>
              <a:rPr lang="en-NZ"/>
              <a:t>or </a:t>
            </a:r>
            <a:r>
              <a:rPr b="1" lang="en-NZ"/>
              <a:t>Console.Write()</a:t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 b="1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What is the difference?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Yes:	WriteLine adds a carriage return to the end of the output (ie: a new line)</a:t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In the brackets you specify the output, this can be a mix of variables or string text in quotes.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Eg: Console.WriteLine(“This is the start of the output.”);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Console.WriteLine(“My name is “ + name);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NZ"/>
              <a:t>Using a + in between string text and a variable is called </a:t>
            </a:r>
            <a:r>
              <a:rPr b="1" lang="en-NZ"/>
              <a:t>concatenation</a:t>
            </a:r>
            <a:r>
              <a:rPr lang="en-NZ"/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Challenge #1</a:t>
            </a:r>
            <a:endParaRPr/>
          </a:p>
        </p:txBody>
      </p:sp>
      <p:sp>
        <p:nvSpPr>
          <p:cNvPr id="202" name="Google Shape;202;p28"/>
          <p:cNvSpPr txBox="1"/>
          <p:nvPr>
            <p:ph idx="1" type="body"/>
          </p:nvPr>
        </p:nvSpPr>
        <p:spPr>
          <a:xfrm>
            <a:off x="1371600" y="1600200"/>
            <a:ext cx="555087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Create a program which introduces yourself to the person running your program.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Create variables to store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Your name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Age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Favourite food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Number of people who live in your house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n-NZ"/>
              <a:t>Which suburb you live in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Tell a story to the user (use extra Writeline() commands to put in extra spaces)</a:t>
            </a:r>
            <a:endParaRPr/>
          </a:p>
        </p:txBody>
      </p:sp>
      <p:sp>
        <p:nvSpPr>
          <p:cNvPr id="203" name="Google Shape;203;p28"/>
          <p:cNvSpPr txBox="1"/>
          <p:nvPr/>
        </p:nvSpPr>
        <p:spPr>
          <a:xfrm>
            <a:off x="6922477" y="4255476"/>
            <a:ext cx="4941277" cy="24266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</a:pPr>
            <a:r>
              <a:rPr lang="en-NZ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“Have you” check list:</a:t>
            </a:r>
            <a:endParaRPr/>
          </a:p>
          <a:p>
            <a:pPr indent="-3840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❑"/>
            </a:pPr>
            <a:r>
              <a:rPr lang="en-NZ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Used good variable names</a:t>
            </a:r>
            <a:endParaRPr/>
          </a:p>
          <a:p>
            <a:pPr indent="-3840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❑"/>
            </a:pPr>
            <a:r>
              <a:rPr lang="en-NZ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Used correct data types</a:t>
            </a:r>
            <a:endParaRPr/>
          </a:p>
          <a:p>
            <a:pPr indent="-3840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❑"/>
            </a:pPr>
            <a:r>
              <a:rPr lang="en-NZ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Commented your code</a:t>
            </a:r>
            <a:endParaRPr/>
          </a:p>
          <a:p>
            <a:pPr indent="-3840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Char char="❑"/>
            </a:pPr>
            <a:r>
              <a:rPr lang="en-NZ" sz="20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Added the correct spacing in your output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Challenge 1 Example</a:t>
            </a:r>
            <a:endParaRPr/>
          </a:p>
        </p:txBody>
      </p:sp>
      <p:sp>
        <p:nvSpPr>
          <p:cNvPr id="209" name="Google Shape;209;p2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7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210" name="Google Shape;210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3462" y="1571625"/>
            <a:ext cx="10869124" cy="4530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History of C#</a:t>
            </a:r>
            <a:endParaRPr/>
          </a:p>
        </p:txBody>
      </p:sp>
      <p:sp>
        <p:nvSpPr>
          <p:cNvPr id="103" name="Google Shape;103;p14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C# was released in 2000 by a team led by Anders Hejlsberg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Designed by Microsoft to be a more complex language than Visual Basic but an easier language than C++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It fits within the .NET framework which allows you to use all the functionality of an operating system without having to code it. Eg: setting colours, sending emails, drawing functions etc.</a:t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descr="Image result for c#" id="104" name="Google Shape;10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40251" y="189034"/>
            <a:ext cx="2479432" cy="2479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Where is C# used?</a:t>
            </a:r>
            <a:endParaRPr/>
          </a:p>
        </p:txBody>
      </p:sp>
      <p:sp>
        <p:nvSpPr>
          <p:cNvPr id="110" name="Google Shape;110;p15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C# is widely used in development companies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It was first used to mainly create desktop applications, but can now also be used to create Web and mobile applications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It is widely used with Unity (Game development Engine) and Xamarin (Mobile development)</a:t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Development Environment</a:t>
            </a:r>
            <a:endParaRPr/>
          </a:p>
        </p:txBody>
      </p:sp>
      <p:sp>
        <p:nvSpPr>
          <p:cNvPr id="117" name="Google Shape;117;p16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 Microsoft tool for developing in C# is Visual Studio. The community edition is free when you sign up with Microsoft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Visual studio includes different languages such as Visual Basic and Java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Visual studio allows you to create different types of “Projects” such as: programs with forms or programs which are based in the console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There are other online environments which will allow you to run and test code, these are useful if you are using a non-windows operating system such as IOS.</a:t>
            </a:r>
            <a:endParaRPr/>
          </a:p>
        </p:txBody>
      </p:sp>
      <p:pic>
        <p:nvPicPr>
          <p:cNvPr id="118" name="Google Shape;11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53954" y="0"/>
            <a:ext cx="1799492" cy="1812438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9342951" y="1802368"/>
            <a:ext cx="24214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NZ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Microsoft Visual Studio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TASK: </a:t>
            </a:r>
            <a:br>
              <a:rPr lang="en-NZ"/>
            </a:br>
            <a:r>
              <a:rPr lang="en-NZ"/>
              <a:t>Your first program</a:t>
            </a:r>
            <a:endParaRPr/>
          </a:p>
        </p:txBody>
      </p:sp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1371600" y="3623060"/>
            <a:ext cx="6928338" cy="30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Open Visual Studio and create a project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Choose C# - WINDOWS – CONSOLE APPLICATION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Change the Name of your project to “MyFirstProgram”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Change the Location to somewhere of your choice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CLICK OK</a:t>
            </a:r>
            <a:endParaRPr/>
          </a:p>
        </p:txBody>
      </p:sp>
      <p:pic>
        <p:nvPicPr>
          <p:cNvPr id="126" name="Google Shape;12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62784" y="0"/>
            <a:ext cx="5929216" cy="362306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7"/>
          <p:cNvSpPr txBox="1"/>
          <p:nvPr/>
        </p:nvSpPr>
        <p:spPr>
          <a:xfrm>
            <a:off x="7332784" y="5446656"/>
            <a:ext cx="4591963" cy="12003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Naming your programs checklist: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NZ"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Is it a name which describes the program?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NZ"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Is it short?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NZ"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Does it have no spaces?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1371600" y="567912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Task:</a:t>
            </a:r>
            <a:br>
              <a:rPr lang="en-NZ"/>
            </a:br>
            <a:r>
              <a:rPr lang="en-NZ"/>
              <a:t>Your first program</a:t>
            </a:r>
            <a:endParaRPr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1371600" y="1758462"/>
            <a:ext cx="5944886" cy="4923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You should see something similar to the image on the right -&gt;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You can see three sets of Braces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In between the middle set you are going to type the following:</a:t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Console.writeline will print whatever is in the round brackets into the console (Screen)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Console.Read() makes the computer wait for some input before continuing</a:t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2016547" y="3835062"/>
            <a:ext cx="4654992" cy="83099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sz="2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Console.WriteLine(“Hello, World!”);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NZ" sz="2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Console.Read()</a:t>
            </a:r>
            <a:endParaRPr/>
          </a:p>
        </p:txBody>
      </p:sp>
      <p:pic>
        <p:nvPicPr>
          <p:cNvPr id="135" name="Google Shape;13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6486" y="58300"/>
            <a:ext cx="4875514" cy="3564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8"/>
          <p:cNvPicPr preferRelativeResize="0"/>
          <p:nvPr/>
        </p:nvPicPr>
        <p:blipFill rotWithShape="1">
          <a:blip r:embed="rId4">
            <a:alphaModFix/>
          </a:blip>
          <a:srcRect b="62460" l="0" r="69027" t="0"/>
          <a:stretch/>
        </p:blipFill>
        <p:spPr>
          <a:xfrm>
            <a:off x="7316486" y="3707424"/>
            <a:ext cx="4881610" cy="3094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What do the words mean?</a:t>
            </a:r>
            <a:endParaRPr/>
          </a:p>
        </p:txBody>
      </p:sp>
      <p:sp>
        <p:nvSpPr>
          <p:cNvPr id="142" name="Google Shape;142;p1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b="1" lang="en-NZ"/>
              <a:t>public - </a:t>
            </a:r>
            <a:r>
              <a:rPr lang="en-NZ"/>
              <a:t>any other class can access this method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b="1" lang="en-NZ"/>
              <a:t>static - </a:t>
            </a:r>
            <a:r>
              <a:rPr lang="en-NZ"/>
              <a:t>exists as part of a class object (</a:t>
            </a:r>
            <a:r>
              <a:rPr i="1" lang="en-NZ"/>
              <a:t>in general our variables &amp; methods will always be static</a:t>
            </a:r>
            <a:r>
              <a:rPr lang="en-NZ"/>
              <a:t>)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b="1" lang="en-NZ"/>
              <a:t>void - </a:t>
            </a:r>
            <a:r>
              <a:rPr lang="en-NZ"/>
              <a:t>does not return a value (</a:t>
            </a:r>
            <a:r>
              <a:rPr i="1" lang="en-NZ"/>
              <a:t>generally all methods are either void or return a value</a:t>
            </a:r>
            <a:r>
              <a:rPr lang="en-NZ"/>
              <a:t>)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b="1" lang="en-NZ"/>
              <a:t>String[]args </a:t>
            </a:r>
            <a:r>
              <a:rPr lang="en-NZ"/>
              <a:t>- describes the optional input to the main method in a command line environment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b="1" lang="en-NZ"/>
              <a:t>Main </a:t>
            </a:r>
            <a:r>
              <a:rPr lang="en-NZ"/>
              <a:t>- statements of the program should be written between the braces of the Main method.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Why write console programs?</a:t>
            </a:r>
            <a:endParaRPr/>
          </a:p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Console programs are a quick way to create programs! You don’t let interfaces and special buttons etc get in your way.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They are often used in programming competitions or programs which are going to be run by the developer to process data.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n-NZ"/>
              <a:t>C# Programming Conventions</a:t>
            </a:r>
            <a:endParaRPr/>
          </a:p>
        </p:txBody>
      </p:sp>
      <p:sp>
        <p:nvSpPr>
          <p:cNvPr id="155" name="Google Shape;155;p2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Programming conventions are important to create a standard in programs.</a:t>
            </a:r>
            <a:endParaRPr/>
          </a:p>
          <a:p>
            <a:pPr indent="-384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They make it easier for others to view and edit your code</a:t>
            </a:r>
            <a:endParaRPr/>
          </a:p>
          <a:p>
            <a:pPr indent="-384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/>
              <a:t>The following are a few good conventions to follow, refer to the links for more detail:</a:t>
            </a:r>
            <a:endParaRPr/>
          </a:p>
          <a:p>
            <a:pPr indent="0" lvl="0" marL="0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en-NZ"/>
              <a:t>References:</a:t>
            </a:r>
            <a:endParaRPr/>
          </a:p>
          <a:p>
            <a:pPr indent="-384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 u="sng">
                <a:solidFill>
                  <a:schemeClr val="hlink"/>
                </a:solidFill>
                <a:hlinkClick r:id="rId3"/>
              </a:rPr>
              <a:t>https://docs.microsoft.com/en-us/dotnet/csharp/programming-guide/inside-a-program/coding-conventions</a:t>
            </a:r>
            <a:endParaRPr/>
          </a:p>
          <a:p>
            <a:pPr indent="-384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 u="sng">
                <a:solidFill>
                  <a:schemeClr val="hlink"/>
                </a:solidFill>
                <a:hlinkClick r:id="rId4"/>
              </a:rPr>
              <a:t>https://www.dofactory.com/reference/csharp-coding-standards</a:t>
            </a:r>
            <a:endParaRPr/>
          </a:p>
          <a:p>
            <a:pPr indent="-384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n-NZ" u="sng">
                <a:solidFill>
                  <a:schemeClr val="hlink"/>
                </a:solidFill>
                <a:hlinkClick r:id="rId5"/>
              </a:rPr>
              <a:t>https://www.c-sharpcorner.com/UploadFile/8a67c0/C-Sharp-coding-standards-and-naming-conventions/</a:t>
            </a:r>
            <a:endParaRPr/>
          </a:p>
          <a:p>
            <a:pPr indent="-257048" lvl="0" marL="384048" rtl="0" algn="l">
              <a:lnSpc>
                <a:spcPct val="8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  <a:p>
            <a:pPr indent="0" lvl="1" marL="530352" rtl="0" algn="l">
              <a:lnSpc>
                <a:spcPct val="8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rop">
  <a:themeElements>
    <a:clrScheme name="Crop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